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13" r:id="rId2"/>
    <p:sldId id="327" r:id="rId3"/>
    <p:sldId id="414" r:id="rId4"/>
    <p:sldId id="418" r:id="rId5"/>
    <p:sldId id="416" r:id="rId6"/>
    <p:sldId id="415" r:id="rId7"/>
    <p:sldId id="420" r:id="rId8"/>
    <p:sldId id="421" r:id="rId9"/>
    <p:sldId id="423" r:id="rId10"/>
    <p:sldId id="422" r:id="rId11"/>
    <p:sldId id="424" r:id="rId12"/>
    <p:sldId id="425" r:id="rId13"/>
    <p:sldId id="427" r:id="rId14"/>
    <p:sldId id="428" r:id="rId15"/>
    <p:sldId id="426" r:id="rId16"/>
    <p:sldId id="429" r:id="rId17"/>
    <p:sldId id="430" r:id="rId18"/>
    <p:sldId id="431" r:id="rId19"/>
    <p:sldId id="433" r:id="rId20"/>
    <p:sldId id="434" r:id="rId21"/>
    <p:sldId id="43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34" clrIdx="0"/>
  <p:cmAuthor id="1" name="admin" initials="a" lastIdx="12" clrIdx="1"/>
  <p:cmAuthor id="2" name="Francois.beguin" initials="F" lastIdx="122" clrIdx="2"/>
  <p:cmAuthor id="3" name="François Béguin" initials="FB" lastIdx="30" clrIdx="3">
    <p:extLst/>
  </p:cmAuthor>
  <p:cmAuthor id="4" name="Emmanuel Pameté Yambou" initials="PYE" lastIdx="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25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5" d="100"/>
          <a:sy n="65" d="100"/>
        </p:scale>
        <p:origin x="13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2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E7F28-D102-4B55-B7FE-A19BA7B78A07}" type="datetimeFigureOut">
              <a:rPr lang="en-GB" smtClean="0"/>
              <a:pPr/>
              <a:t>18/09/2020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1C258-53C1-4DC5-B5F7-5D81FE8FBD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36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5DC5C-8F6B-4793-8EF0-83668185A6E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2EA41-DAE8-4A25-9980-1906F2F855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220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AE5A-0FEE-4A96-8314-3B9B85998C68}" type="datetime1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F402-ED5B-4DC4-8CA8-1476631ADE5E}" type="datetime1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CB31-3616-4C1D-BFA3-14F6DD56C590}" type="datetime1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6A5A-0026-4465-A38A-F234E7FBF9E2}" type="datetime1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1F37-E461-47AF-8145-F176D80F68CF}" type="datetime1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06DB-4A4F-4455-8068-BC6AF08C00B7}" type="datetime1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17A6-C285-4D9B-BF4B-E2EB04531494}" type="datetime1">
              <a:rPr lang="ru-RU" smtClean="0"/>
              <a:pPr/>
              <a:t>18.09.2020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1B23-B095-40F9-9F86-9E5B96618C85}" type="datetime1">
              <a:rPr lang="ru-RU" smtClean="0"/>
              <a:pPr/>
              <a:t>18.09.2020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1B2-31EF-432E-9CC7-D0CF7A107B85}" type="datetime1">
              <a:rPr lang="ru-RU" smtClean="0"/>
              <a:pPr/>
              <a:t>18.09.2020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842E-AC5E-45DB-8214-D60EBE2E6404}" type="datetime1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63C2-6855-48A7-882E-C806659EB228}" type="datetime1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AD37E-0099-4C0E-890D-3344435EBDC0}" type="datetime1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404619" y="139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899592" y="1844824"/>
            <a:ext cx="7559869" cy="144016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Гармонизация законодательства и стандартов качеств</a:t>
            </a:r>
            <a:endParaRPr lang="ru-RU" sz="36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350100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Лекция №1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564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61086" y="965041"/>
            <a:ext cx="8215370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3.Освоение, адаптация, совершенствование процедур сертификации продукции в сочетании с разработкой документов по сертификации систем качества, аккредитации испытательных подразделений различного уровня для проведения сертификационных испытаний продукции и услуг.</a:t>
            </a:r>
          </a:p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4.Сопровождение тенденции отказа от ужесточения входного контроля, выходных испытаний и приемки, переход на пооперационный производственный контроль в технологическом цикле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26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61086" y="965041"/>
            <a:ext cx="82153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5.Оптимизация количественного состава и структуры технической документации на продукцию, процессы и услуги, обеспечение информативности и </a:t>
            </a:r>
            <a:r>
              <a:rPr lang="ru-RU" sz="2400" b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коммуникативности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документов.</a:t>
            </a:r>
          </a:p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6.Совершенствование методологии разработки документации.</a:t>
            </a:r>
          </a:p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7.Обеспечение влияния нормативных документов на повышение технико- экономической эффективности производств.</a:t>
            </a:r>
            <a:endParaRPr lang="ru-RU" sz="24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44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71455"/>
            <a:ext cx="9443392" cy="1143000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Гармонизация стандартов. Уровни гармонизации. 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1183099"/>
            <a:ext cx="821537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Гармонизация 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стандарта — это приведение его содержания в соответствие с другим стандартом для обеспечения взаимозаменяемости продукции (услуг), взаимного понимания результатов испытаний и информации, содержащейся в стандартах. </a:t>
            </a:r>
            <a:endParaRPr lang="ru-RU" sz="2400" b="1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endParaRPr lang="ru-RU" sz="24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такой же степени гармонизация может быть отнесена и к техническим регламентам.</a:t>
            </a:r>
          </a:p>
          <a:p>
            <a:pPr algn="just">
              <a:spcAft>
                <a:spcPts val="1800"/>
              </a:spcAft>
            </a:pPr>
            <a:endParaRPr lang="ru-RU" sz="24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89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61086" y="1257722"/>
            <a:ext cx="82153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ea typeface="+mj-ea"/>
                <a:cs typeface="Times New Roman" pitchFamily="18" charset="0"/>
              </a:rPr>
              <a:t>Гармонизованные (эквивалентные) стандарты могут содержать некоторые различия: по форме, в пояснительных примечаниях, в отдельных специальных указаниях и т.п. </a:t>
            </a: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ea typeface="+mj-ea"/>
                <a:cs typeface="Times New Roman" pitchFamily="18" charset="0"/>
              </a:rPr>
              <a:t>В связи с этим Руководство 2 ИСО/МЭК предлагает термины</a:t>
            </a: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Times New Roman" pitchFamily="18" charset="0"/>
              </a:rPr>
              <a:t>:</a:t>
            </a:r>
          </a:p>
          <a:p>
            <a:pPr algn="just"/>
            <a:endParaRPr lang="ru-RU" sz="2800" b="1" dirty="0">
              <a:solidFill>
                <a:srgbClr val="002060"/>
              </a:solidFill>
              <a:latin typeface="Comic Sans MS" pitchFamily="66" charset="0"/>
              <a:ea typeface="+mj-ea"/>
              <a:cs typeface="Times New Roman" pitchFamily="18" charset="0"/>
            </a:endParaRPr>
          </a:p>
          <a:p>
            <a:pPr algn="ctr"/>
            <a:r>
              <a:rPr lang="ru-RU" sz="2800" b="1" u="sng" dirty="0">
                <a:solidFill>
                  <a:srgbClr val="002060"/>
                </a:solidFill>
                <a:latin typeface="Comic Sans MS" pitchFamily="66" charset="0"/>
                <a:ea typeface="+mj-ea"/>
                <a:cs typeface="Times New Roman" pitchFamily="18" charset="0"/>
              </a:rPr>
              <a:t>идентичные стандарты и унифицированные стандарты. </a:t>
            </a:r>
          </a:p>
        </p:txBody>
      </p:sp>
    </p:spTree>
    <p:extLst>
      <p:ext uri="{BB962C8B-B14F-4D97-AF65-F5344CB8AC3E}">
        <p14:creationId xmlns:p14="http://schemas.microsoft.com/office/powerpoint/2010/main" val="382036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-71455"/>
            <a:ext cx="9443392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Идентичные и унифицированные </a:t>
            </a: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стандарты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1074216"/>
            <a:ext cx="821537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Идентичные стандарты 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— гармонизованные стандарты, полностью идентичные по содержанию и по форме. Нередко это точный перевод стандарта (международного, регионального), принятого в национальной системе стандартизации. Эти стандарты могут отличаться лишь обозначением (шифром, кодом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).</a:t>
            </a:r>
          </a:p>
          <a:p>
            <a:pPr algn="just">
              <a:spcAft>
                <a:spcPts val="1800"/>
              </a:spcAft>
            </a:pPr>
            <a:endParaRPr lang="ru-RU" sz="24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Унифицированные стандарты 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— это гармонизованные стандарты, которые по содержанию идентичны, но отличаются по форме представления.</a:t>
            </a:r>
            <a:endParaRPr lang="ru-RU" sz="24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85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61086" y="188640"/>
            <a:ext cx="821537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зависимости от нормативного документа, по отношению к которому гармонизуется стандарт, различаются уровни гармонизации.</a:t>
            </a:r>
          </a:p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•	Стандарты, гармонизованные на международном уровне — гармонизованы с международным стандартом.</a:t>
            </a:r>
          </a:p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•	Стандарты, гармонизованные на региональном уровне — гармонизованы с региональным стандартом.</a:t>
            </a:r>
          </a:p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•	Стандарты, гармонизованные на многосторонней основе — гармонизованы тремя или более органами по стандартизации.</a:t>
            </a:r>
          </a:p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•	Стандарты, гармонизованные на двусторонней основе — гармонизованы двумя органами, занимающимися стандартизацией.</a:t>
            </a:r>
            <a:endParaRPr lang="ru-RU" sz="24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93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61086" y="1547207"/>
            <a:ext cx="821537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Гармонизация нередко проводится в рамках двусторонних или многосторонних 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соглашений</a:t>
            </a:r>
          </a:p>
          <a:p>
            <a:pPr algn="just">
              <a:spcAft>
                <a:spcPts val="1800"/>
              </a:spcAft>
            </a:pPr>
            <a:endParaRPr lang="ru-RU" sz="24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Следует иметь в виду, что гармонизованные стандарты не аналогичны односторонне согласованным и сопоставимым стандартам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9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71455"/>
            <a:ext cx="9443392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Согласованный стандарт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395536" y="1087284"/>
            <a:ext cx="8424936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Согласованный стандарт (односторонне согласованный стандарт) — это нормативный документ, согласованный с другим стандартом таким образом, чтобы продукция, процессы, услуги, испытания и информация, представляемые в соответствии с первым стандартом, отвечали требованиям второго, но не наоборот.</a:t>
            </a:r>
          </a:p>
          <a:p>
            <a:pPr algn="just">
              <a:spcAft>
                <a:spcPts val="1800"/>
              </a:spcAft>
            </a:pPr>
            <a:endParaRPr lang="ru-RU" sz="24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3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71455"/>
            <a:ext cx="9443392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Сопоставимые стандарты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1103540"/>
            <a:ext cx="821537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Сопоставимые стандарты — это нормативные документы на одну и ту же продукцию (процессы, услуги), утвержденные различными органами по стандартизации. Они содержат различные требования, но относящиеся к одним и тем же характеристикам (свойствам) объекта стандартизации, которые оцениваются с помощью одних и тех же методов. Это позволяет сопоставить различия в требованиях. </a:t>
            </a:r>
            <a:r>
              <a:rPr lang="ru-RU" sz="2400" b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Неодносторонне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согласованные, несопоставимые стандарты не являются гармонизованными (эквивалентными), так как не обеспечивают взаимозаменяемость продукции (услуги) и др.</a:t>
            </a:r>
          </a:p>
          <a:p>
            <a:pPr algn="just">
              <a:spcAft>
                <a:spcPts val="1800"/>
              </a:spcAft>
            </a:pPr>
            <a:endParaRPr lang="ru-RU" sz="24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34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71455"/>
            <a:ext cx="9443392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Рекомендации ЕЭК </a:t>
            </a: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 гармонизации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1103540"/>
            <a:ext cx="82153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ЕЭК ООН в своих рекомендациях по гармонизации стандартов отмечает следующие принципиально важные моменты, влияющие на эффективность этого процесса: четкая увязка деятельности по гармонизации с международным экономическим и научно-техническим сотрудничеством, что необходимо учитывать при составлении планов работы органов, занимающихся стандартизацией; большая роль правильного выбора нормативного документа для гармонизации. ЕЭК предлагает следующие критерии выбора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:</a:t>
            </a:r>
            <a:endParaRPr lang="ru-RU" sz="24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71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Введение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1196752"/>
            <a:ext cx="8215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Гармонизация 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стандартов имеет важнейшее значение в системе стандартизации и сертификации, что очень важно для расширения взаимовыгодного обмена товарами (услугами), заключения соглашений по сертификации, развития и углубления промышленного сотрудничества, а также совместного решения научно-технических проблем, повышения и обеспечения качества продукции.</a:t>
            </a:r>
            <a:endParaRPr lang="pl-PL" sz="24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71455"/>
            <a:ext cx="9443392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Критерии выбора согласно ЕЭК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1103540"/>
            <a:ext cx="82153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•	степень обеспечения уровня взаимозаменяемости и технической совместимости объекта стандартизации и ее влияние на экономическую и техническую эффективность сотрудничества;</a:t>
            </a:r>
          </a:p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•	значение стандарта для взаимного признания результатов испытаний и контроля качества продукции;</a:t>
            </a:r>
          </a:p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•	степень влияния стандартов на другие нормативные документы;</a:t>
            </a:r>
          </a:p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•	способность стандарта реально или потенциально создать технический барьер в торговле.</a:t>
            </a:r>
          </a:p>
          <a:p>
            <a:pPr algn="just">
              <a:spcAft>
                <a:spcPts val="1800"/>
              </a:spcAft>
            </a:pPr>
            <a:endParaRPr lang="ru-RU" sz="24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6646" y="-99392"/>
            <a:ext cx="9443392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Заключение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65041"/>
            <a:ext cx="82153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Гармонизация стандартов имеет важнейшее значение для расширения взаимовыгодного обмена товарами (услугами), заключения соглашений по сертификации, развития и углубления промышленного сотрудничества и совместного решения научно-технических проблем, повышения и обеспечения качества продукции, оптимизации затрат материальных и энергетических ресурсов, повышения эффективности мер по безопасности труда и защите окружающей среды.</a:t>
            </a:r>
            <a:endParaRPr lang="ru-RU" sz="24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89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71455"/>
            <a:ext cx="879532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Стандартизация. Виды и категории стандартов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50232"/>
            <a:ext cx="821537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Стандартизация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– это деятельность, направленная на разработку и установление требований, норм, правил, характеристик как обязательных для выполнения, так и рекомендуемых, обеспечивающая право потребителя на приобретение товаров надлежащего качества за приемлемую цену, а также право на безопасность и комфортность труда.</a:t>
            </a:r>
          </a:p>
          <a:p>
            <a:pPr algn="just">
              <a:spcAft>
                <a:spcPts val="180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Цель стандартизации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– достижение оптимальной степени упорядочения в той или иной области посредством широкого и многократного использования установленных положений, требований, норм для решения реально существующих, планируемых или потенциальных задач.</a:t>
            </a:r>
            <a:endParaRPr lang="pl-PL" sz="24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66133" y="908720"/>
            <a:ext cx="7894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Стандартизация осуществляется на разных уровнях: международная стандартизация; региональная стандартизация; национальная стандартизация – в одном конкретном государстве; административно-территориальная стандартизация.</a:t>
            </a:r>
          </a:p>
        </p:txBody>
      </p:sp>
    </p:spTree>
    <p:extLst>
      <p:ext uri="{BB962C8B-B14F-4D97-AF65-F5344CB8AC3E}">
        <p14:creationId xmlns:p14="http://schemas.microsoft.com/office/powerpoint/2010/main" val="112387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-71455"/>
            <a:ext cx="915536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Виды </a:t>
            </a: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стандартов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1225490"/>
            <a:ext cx="821537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•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Государственные 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стандарты; </a:t>
            </a:r>
          </a:p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•	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Отраслевой 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стандарт;</a:t>
            </a:r>
          </a:p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•	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Стандарты 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предприятий;</a:t>
            </a:r>
          </a:p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•	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Стандарты 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общественных объединений (научно-технические общества) (стандарты на новые продукции и услуги)</a:t>
            </a:r>
          </a:p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•	Нормативно-технические документы: правила по стандартизации и рекомендации по стандартам;</a:t>
            </a:r>
          </a:p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•	 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Технические 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условия.</a:t>
            </a:r>
            <a:endParaRPr lang="ru-RU" sz="24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1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61086" y="1196752"/>
            <a:ext cx="821537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•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	основополагающие стандарты (техническое единство и взаимосвязанная деятельность); </a:t>
            </a:r>
          </a:p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•	стандарты на продукцию и услуги; </a:t>
            </a:r>
          </a:p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•	стандарты на работу (процессы);</a:t>
            </a:r>
          </a:p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•	стандарты на методы контроля (испытание, анализ); системы каталогов.</a:t>
            </a:r>
            <a:endParaRPr lang="pl-PL" sz="24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5496" y="-71455"/>
            <a:ext cx="915536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Категории </a:t>
            </a: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стандартов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085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Управление </a:t>
            </a: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качеством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836712"/>
            <a:ext cx="8215370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Мировой опыт управления качеством сконцентрирован в пакете международных стандартов ИСО 9000-9004, принятых международной организацией по стандартизации (ИСО) в марте 1987г. и обновлённых в 1994г.</a:t>
            </a:r>
          </a:p>
          <a:p>
            <a:pPr algn="just">
              <a:spcAft>
                <a:spcPts val="180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Стандарт ИСО 9000 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– содержит руководящие указания по выбору и использованию стандартов в соответствии с конкретной ситуацией в деятельности фирмы.</a:t>
            </a:r>
          </a:p>
          <a:p>
            <a:pPr algn="just">
              <a:spcAft>
                <a:spcPts val="180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Стандарт ИСО 9004 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– это методические указания для общего руководства качеством на предприятии.</a:t>
            </a:r>
          </a:p>
          <a:p>
            <a:pPr algn="just">
              <a:spcAft>
                <a:spcPts val="180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Стандарт ИСО 9001-9003 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– это модели систем обеспечения качества на различных стадиях производственного процесса.</a:t>
            </a:r>
            <a:endParaRPr lang="pl-PL" sz="24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85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Государственная </a:t>
            </a: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система стандартизации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1196752"/>
            <a:ext cx="821537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настоящее время сформировалась государственная система стандартизации (ГСС) РК, которая регламентирует процессы построения, изложения и распространения стандартов в Республике Казахстан.</a:t>
            </a:r>
          </a:p>
          <a:p>
            <a:pPr algn="just">
              <a:spcAft>
                <a:spcPts val="1800"/>
              </a:spcAft>
            </a:pPr>
            <a:endParaRPr lang="ru-RU" sz="24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Можно выделить семь актуальных задач, нашедших свое воплощение в основополагающих стандартах ГСС или в ее исходной концепции:</a:t>
            </a:r>
            <a:endParaRPr lang="pl-PL" sz="24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70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61086" y="1164808"/>
            <a:ext cx="821537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1.Гармонизация отечественной нормативно - технической документации с международной, зарубежной, национальной и региональной нормативной документацией.</a:t>
            </a:r>
          </a:p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2.Минимизация ограничивающих инициативу (изготовителей и потребителей) запретов и предписаний, ориентация на добровольность применения и возможность выбора документов того или иного вида при заключении договоров и контрактов.</a:t>
            </a:r>
          </a:p>
          <a:p>
            <a:pPr algn="just">
              <a:spcAft>
                <a:spcPts val="1800"/>
              </a:spcAft>
            </a:pPr>
            <a:endParaRPr lang="ru-RU" sz="24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10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14015</TotalTime>
  <Words>903</Words>
  <Application>Microsoft Office PowerPoint</Application>
  <PresentationFormat>Экран (4:3)</PresentationFormat>
  <Paragraphs>89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Comic Sans MS</vt:lpstr>
      <vt:lpstr>Times New Roman</vt:lpstr>
      <vt:lpstr>Тема Office</vt:lpstr>
      <vt:lpstr>Презентация PowerPoint</vt:lpstr>
      <vt:lpstr>Введение</vt:lpstr>
      <vt:lpstr>Стандартизация. Виды и категории стандартов</vt:lpstr>
      <vt:lpstr>Презентация PowerPoint</vt:lpstr>
      <vt:lpstr>Виды стандартов</vt:lpstr>
      <vt:lpstr>Категории стандартов</vt:lpstr>
      <vt:lpstr>Управление качеством</vt:lpstr>
      <vt:lpstr>Государственная система стандартизации</vt:lpstr>
      <vt:lpstr>Презентация PowerPoint</vt:lpstr>
      <vt:lpstr>Презентация PowerPoint</vt:lpstr>
      <vt:lpstr>Презентация PowerPoint</vt:lpstr>
      <vt:lpstr>Гармонизация стандартов. Уровни гармонизации. </vt:lpstr>
      <vt:lpstr>Презентация PowerPoint</vt:lpstr>
      <vt:lpstr>Идентичные и унифицированные стандарты</vt:lpstr>
      <vt:lpstr>Презентация PowerPoint</vt:lpstr>
      <vt:lpstr>Презентация PowerPoint</vt:lpstr>
      <vt:lpstr>Согласованный стандарт</vt:lpstr>
      <vt:lpstr>Сопоставимые стандарты</vt:lpstr>
      <vt:lpstr>Рекомендации ЕЭК по гармонизации</vt:lpstr>
      <vt:lpstr>Критерии выбора согласно ЕЭК</vt:lpstr>
      <vt:lpstr>Заключение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Vladimir</cp:lastModifiedBy>
  <cp:revision>1491</cp:revision>
  <dcterms:created xsi:type="dcterms:W3CDTF">2018-10-18T08:08:24Z</dcterms:created>
  <dcterms:modified xsi:type="dcterms:W3CDTF">2020-09-18T06:58:26Z</dcterms:modified>
</cp:coreProperties>
</file>